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4" r:id="rId1"/>
  </p:sldMasterIdLst>
  <p:notesMasterIdLst>
    <p:notesMasterId r:id="rId9"/>
  </p:notesMasterIdLst>
  <p:sldIdLst>
    <p:sldId id="291" r:id="rId2"/>
    <p:sldId id="281" r:id="rId3"/>
    <p:sldId id="297" r:id="rId4"/>
    <p:sldId id="298" r:id="rId5"/>
    <p:sldId id="299" r:id="rId6"/>
    <p:sldId id="300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913C"/>
    <a:srgbClr val="6DAD1A"/>
    <a:srgbClr val="87CB35"/>
    <a:srgbClr val="2E8135"/>
    <a:srgbClr val="68B71A"/>
    <a:srgbClr val="D86384"/>
    <a:srgbClr val="1A2B36"/>
    <a:srgbClr val="ED9772"/>
    <a:srgbClr val="00B0F0"/>
    <a:srgbClr val="A585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843"/>
    <p:restoredTop sz="96327"/>
  </p:normalViewPr>
  <p:slideViewPr>
    <p:cSldViewPr snapToGrid="0" snapToObjects="1">
      <p:cViewPr varScale="1">
        <p:scale>
          <a:sx n="93" d="100"/>
          <a:sy n="93" d="100"/>
        </p:scale>
        <p:origin x="216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99B0E4-009A-184B-BEE7-2627FD3C6FC5}" type="datetimeFigureOut">
              <a:rPr lang="en-US" smtClean="0"/>
              <a:t>4/14/20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737755-55E6-1248-B2B8-5348EC9CE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157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872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9401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292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7503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8150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4407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179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4/14/20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4/14/20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4/14/20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4/14/20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4/14/20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4/14/20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4/14/20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4/14/20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4/14/20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4/14/20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4/14/20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33621-6444-C449-952E-07DA1F1ED4FF}" type="datetimeFigureOut">
              <a:rPr lang="en-US" smtClean="0"/>
              <a:t>4/14/20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9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s://www.kompyte.com/register?utm_medium=h2hbctemplate&amp;utm_source=websit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A6EC906-EB5C-2541-AF6F-0A43B6C2BA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979" y="3177394"/>
            <a:ext cx="11438021" cy="1615860"/>
          </a:xfrm>
        </p:spPr>
        <p:txBody>
          <a:bodyPr anchor="ctr">
            <a:noAutofit/>
          </a:bodyPr>
          <a:lstStyle/>
          <a:p>
            <a:pPr algn="l"/>
            <a:r>
              <a:rPr lang="en-US" sz="4800" b="1" dirty="0">
                <a:solidFill>
                  <a:schemeClr val="bg1"/>
                </a:solidFill>
                <a:latin typeface="+mn-lt"/>
              </a:rPr>
              <a:t>CONTENT &amp; GROWTH MARKETING </a:t>
            </a:r>
            <a:br>
              <a:rPr lang="en-US" sz="4400" b="1" dirty="0">
                <a:solidFill>
                  <a:schemeClr val="bg1"/>
                </a:solidFill>
                <a:latin typeface="+mn-lt"/>
              </a:rPr>
            </a:br>
            <a:r>
              <a:rPr lang="en-US" sz="4000" b="1" i="1" dirty="0">
                <a:solidFill>
                  <a:schemeClr val="bg1"/>
                </a:solidFill>
              </a:rPr>
              <a:t>Template</a:t>
            </a:r>
            <a:br>
              <a:rPr lang="en-US" sz="5600" b="1" dirty="0">
                <a:solidFill>
                  <a:schemeClr val="bg1"/>
                </a:solidFill>
                <a:latin typeface="+mn-lt"/>
              </a:rPr>
            </a:br>
            <a:br>
              <a:rPr lang="en-US" sz="5400" b="1" dirty="0">
                <a:solidFill>
                  <a:schemeClr val="bg1"/>
                </a:solidFill>
              </a:rPr>
            </a:br>
            <a:endParaRPr lang="en-US" sz="2500" b="1" i="1" dirty="0">
              <a:solidFill>
                <a:schemeClr val="bg1"/>
              </a:solidFill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9A648AA1-EC2B-6E46-B457-01B424F933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2302" y="832668"/>
            <a:ext cx="1264954" cy="2799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ACD4FFC-FB1A-D543-BD35-6DED0D6110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979" y="667884"/>
            <a:ext cx="505861" cy="505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331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AFDB4CB-3FDA-F942-9935-CAA8A0DA1A92}"/>
              </a:ext>
            </a:extLst>
          </p:cNvPr>
          <p:cNvGrpSpPr/>
          <p:nvPr/>
        </p:nvGrpSpPr>
        <p:grpSpPr>
          <a:xfrm>
            <a:off x="0" y="0"/>
            <a:ext cx="12192000" cy="868884"/>
            <a:chOff x="0" y="0"/>
            <a:chExt cx="12192000" cy="868884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E87F5479-62E9-DD46-BC7C-138A850C2103}"/>
                </a:ext>
              </a:extLst>
            </p:cNvPr>
            <p:cNvSpPr/>
            <p:nvPr/>
          </p:nvSpPr>
          <p:spPr>
            <a:xfrm>
              <a:off x="0" y="1"/>
              <a:ext cx="10338318" cy="868883"/>
            </a:xfrm>
            <a:prstGeom prst="rect">
              <a:avLst/>
            </a:prstGeom>
            <a:solidFill>
              <a:srgbClr val="1A2B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C8CD04A0-DA02-0F41-947E-0EA3107368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5297"/>
            <a:stretch/>
          </p:blipFill>
          <p:spPr>
            <a:xfrm>
              <a:off x="10124238" y="0"/>
              <a:ext cx="2067762" cy="868884"/>
            </a:xfrm>
            <a:prstGeom prst="rect">
              <a:avLst/>
            </a:prstGeom>
          </p:spPr>
        </p:pic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0E22250-8CDF-B644-8A49-233095054E6F}"/>
              </a:ext>
            </a:extLst>
          </p:cNvPr>
          <p:cNvSpPr/>
          <p:nvPr/>
        </p:nvSpPr>
        <p:spPr>
          <a:xfrm>
            <a:off x="0" y="817405"/>
            <a:ext cx="12192000" cy="59513"/>
          </a:xfrm>
          <a:prstGeom prst="rect">
            <a:avLst/>
          </a:prstGeom>
          <a:solidFill>
            <a:srgbClr val="87CB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C54DB44-A62E-1B44-9484-52F4F13E40E3}"/>
              </a:ext>
            </a:extLst>
          </p:cNvPr>
          <p:cNvSpPr/>
          <p:nvPr/>
        </p:nvSpPr>
        <p:spPr>
          <a:xfrm>
            <a:off x="198669" y="180213"/>
            <a:ext cx="61999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800" b="1" dirty="0">
                <a:solidFill>
                  <a:schemeClr val="bg1"/>
                </a:solidFill>
                <a:latin typeface="+mj-lt"/>
              </a:rPr>
              <a:t>MESSAGING STRATEGY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811E8A-75F1-B342-90F1-C1799F2F5ABC}"/>
              </a:ext>
            </a:extLst>
          </p:cNvPr>
          <p:cNvSpPr/>
          <p:nvPr/>
        </p:nvSpPr>
        <p:spPr>
          <a:xfrm>
            <a:off x="234332" y="1215557"/>
            <a:ext cx="7120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+mj-lt"/>
              </a:rPr>
              <a:t>VISION</a:t>
            </a:r>
            <a:endParaRPr lang="en-US" sz="1400" dirty="0">
              <a:solidFill>
                <a:srgbClr val="000000"/>
              </a:solidFill>
              <a:latin typeface="+mj-lt"/>
            </a:endParaRPr>
          </a:p>
        </p:txBody>
      </p:sp>
      <p:graphicFrame>
        <p:nvGraphicFramePr>
          <p:cNvPr id="78" name="Table 77">
            <a:extLst>
              <a:ext uri="{FF2B5EF4-FFF2-40B4-BE49-F238E27FC236}">
                <a16:creationId xmlns:a16="http://schemas.microsoft.com/office/drawing/2014/main" id="{2C5567F0-983E-A844-8D41-C955C786DC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571482"/>
              </p:ext>
            </p:extLst>
          </p:nvPr>
        </p:nvGraphicFramePr>
        <p:xfrm>
          <a:off x="2176485" y="1015846"/>
          <a:ext cx="9535979" cy="676423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9535979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676423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sp>
        <p:nvSpPr>
          <p:cNvPr id="27" name="Rectangle 26">
            <a:extLst>
              <a:ext uri="{FF2B5EF4-FFF2-40B4-BE49-F238E27FC236}">
                <a16:creationId xmlns:a16="http://schemas.microsoft.com/office/drawing/2014/main" id="{779DBC71-21F7-5F41-B3C4-C8010479A61F}"/>
              </a:ext>
            </a:extLst>
          </p:cNvPr>
          <p:cNvSpPr/>
          <p:nvPr/>
        </p:nvSpPr>
        <p:spPr>
          <a:xfrm>
            <a:off x="234332" y="2038708"/>
            <a:ext cx="8483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+mj-lt"/>
              </a:rPr>
              <a:t>MISSION</a:t>
            </a:r>
            <a:endParaRPr lang="en-US" sz="14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1A6CD9A-22EB-FE4D-9DE9-BEB279B8CA56}"/>
              </a:ext>
            </a:extLst>
          </p:cNvPr>
          <p:cNvSpPr/>
          <p:nvPr/>
        </p:nvSpPr>
        <p:spPr>
          <a:xfrm>
            <a:off x="234332" y="2804695"/>
            <a:ext cx="12906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+mj-lt"/>
              </a:rPr>
              <a:t>BRAND / VOICE</a:t>
            </a:r>
            <a:endParaRPr lang="en-US" sz="1400" b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0EDAD51-8496-AB4C-980D-5C7FA27515B3}"/>
              </a:ext>
            </a:extLst>
          </p:cNvPr>
          <p:cNvSpPr/>
          <p:nvPr/>
        </p:nvSpPr>
        <p:spPr>
          <a:xfrm>
            <a:off x="234332" y="3671759"/>
            <a:ext cx="7916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+mj-lt"/>
              </a:rPr>
              <a:t>TAGLINE</a:t>
            </a:r>
            <a:endParaRPr lang="en-US" sz="1400" b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3253976-FCD7-7645-A3B9-E9752CC2D0B8}"/>
              </a:ext>
            </a:extLst>
          </p:cNvPr>
          <p:cNvSpPr/>
          <p:nvPr/>
        </p:nvSpPr>
        <p:spPr>
          <a:xfrm>
            <a:off x="234332" y="4512269"/>
            <a:ext cx="12631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+mj-lt"/>
              </a:rPr>
              <a:t>VALUE POINTS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362F593-C037-684C-A20C-0871DEE476B0}"/>
              </a:ext>
            </a:extLst>
          </p:cNvPr>
          <p:cNvSpPr/>
          <p:nvPr/>
        </p:nvSpPr>
        <p:spPr>
          <a:xfrm>
            <a:off x="234332" y="5354740"/>
            <a:ext cx="16708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+mj-lt"/>
              </a:rPr>
              <a:t>VALUE STATEMENTS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6D151B5-61E2-0A4A-966E-C8C88277A11E}"/>
              </a:ext>
            </a:extLst>
          </p:cNvPr>
          <p:cNvSpPr/>
          <p:nvPr/>
        </p:nvSpPr>
        <p:spPr>
          <a:xfrm>
            <a:off x="234332" y="6078508"/>
            <a:ext cx="12330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+mj-lt"/>
              </a:rPr>
              <a:t>POSITIONING </a:t>
            </a:r>
            <a:br>
              <a:rPr lang="en-US" sz="1400" b="1" dirty="0">
                <a:solidFill>
                  <a:srgbClr val="000000"/>
                </a:solidFill>
                <a:latin typeface="+mj-lt"/>
              </a:rPr>
            </a:br>
            <a:r>
              <a:rPr lang="en-US" sz="1400" b="1" dirty="0">
                <a:solidFill>
                  <a:srgbClr val="000000"/>
                </a:solidFill>
                <a:latin typeface="+mj-lt"/>
              </a:rPr>
              <a:t>STATEMENTS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0CACC8E4-D888-DF4D-AE48-FA418FE10A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654401"/>
              </p:ext>
            </p:extLst>
          </p:nvPr>
        </p:nvGraphicFramePr>
        <p:xfrm>
          <a:off x="2176485" y="1839229"/>
          <a:ext cx="9535979" cy="676423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9535979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676423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42" name="Table 41">
            <a:extLst>
              <a:ext uri="{FF2B5EF4-FFF2-40B4-BE49-F238E27FC236}">
                <a16:creationId xmlns:a16="http://schemas.microsoft.com/office/drawing/2014/main" id="{4BE8233B-FE6E-EF49-B0E6-F9AC4EADAA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988979"/>
              </p:ext>
            </p:extLst>
          </p:nvPr>
        </p:nvGraphicFramePr>
        <p:xfrm>
          <a:off x="2176485" y="2662612"/>
          <a:ext cx="9535979" cy="676423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9535979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676423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43" name="Table 42">
            <a:extLst>
              <a:ext uri="{FF2B5EF4-FFF2-40B4-BE49-F238E27FC236}">
                <a16:creationId xmlns:a16="http://schemas.microsoft.com/office/drawing/2014/main" id="{7F9910CF-0069-B04E-8E6A-7558F1C868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880360"/>
              </p:ext>
            </p:extLst>
          </p:nvPr>
        </p:nvGraphicFramePr>
        <p:xfrm>
          <a:off x="2176485" y="3485995"/>
          <a:ext cx="9535979" cy="676423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9535979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676423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44" name="Table 43">
            <a:extLst>
              <a:ext uri="{FF2B5EF4-FFF2-40B4-BE49-F238E27FC236}">
                <a16:creationId xmlns:a16="http://schemas.microsoft.com/office/drawing/2014/main" id="{E2D73F35-3161-924B-9D7A-CFDB9D301D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7935216"/>
              </p:ext>
            </p:extLst>
          </p:nvPr>
        </p:nvGraphicFramePr>
        <p:xfrm>
          <a:off x="2176485" y="4309378"/>
          <a:ext cx="9535979" cy="676423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9535979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676423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45" name="Table 44">
            <a:extLst>
              <a:ext uri="{FF2B5EF4-FFF2-40B4-BE49-F238E27FC236}">
                <a16:creationId xmlns:a16="http://schemas.microsoft.com/office/drawing/2014/main" id="{7F2E38B7-20B1-214F-87D5-F9B60DD963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024433"/>
              </p:ext>
            </p:extLst>
          </p:nvPr>
        </p:nvGraphicFramePr>
        <p:xfrm>
          <a:off x="2176485" y="5132761"/>
          <a:ext cx="9535979" cy="676423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9535979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676423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62" name="Table 61">
            <a:extLst>
              <a:ext uri="{FF2B5EF4-FFF2-40B4-BE49-F238E27FC236}">
                <a16:creationId xmlns:a16="http://schemas.microsoft.com/office/drawing/2014/main" id="{71C3128F-7F47-6446-A178-E87BD9D947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6237421"/>
              </p:ext>
            </p:extLst>
          </p:nvPr>
        </p:nvGraphicFramePr>
        <p:xfrm>
          <a:off x="2176485" y="5956146"/>
          <a:ext cx="9535979" cy="676423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9535979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676423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pic>
        <p:nvPicPr>
          <p:cNvPr id="63" name="Picture 62">
            <a:extLst>
              <a:ext uri="{FF2B5EF4-FFF2-40B4-BE49-F238E27FC236}">
                <a16:creationId xmlns:a16="http://schemas.microsoft.com/office/drawing/2014/main" id="{63467F87-44B3-B542-A4F3-1F0B13A10B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54241" y="418733"/>
            <a:ext cx="903878" cy="20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489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AFDB4CB-3FDA-F942-9935-CAA8A0DA1A92}"/>
              </a:ext>
            </a:extLst>
          </p:cNvPr>
          <p:cNvGrpSpPr/>
          <p:nvPr/>
        </p:nvGrpSpPr>
        <p:grpSpPr>
          <a:xfrm>
            <a:off x="0" y="0"/>
            <a:ext cx="12192000" cy="868884"/>
            <a:chOff x="0" y="0"/>
            <a:chExt cx="12192000" cy="868884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E87F5479-62E9-DD46-BC7C-138A850C2103}"/>
                </a:ext>
              </a:extLst>
            </p:cNvPr>
            <p:cNvSpPr/>
            <p:nvPr/>
          </p:nvSpPr>
          <p:spPr>
            <a:xfrm>
              <a:off x="0" y="1"/>
              <a:ext cx="10338318" cy="868883"/>
            </a:xfrm>
            <a:prstGeom prst="rect">
              <a:avLst/>
            </a:prstGeom>
            <a:solidFill>
              <a:srgbClr val="1A2B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C8CD04A0-DA02-0F41-947E-0EA3107368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5297"/>
            <a:stretch/>
          </p:blipFill>
          <p:spPr>
            <a:xfrm>
              <a:off x="10124238" y="0"/>
              <a:ext cx="2067762" cy="868884"/>
            </a:xfrm>
            <a:prstGeom prst="rect">
              <a:avLst/>
            </a:prstGeom>
          </p:spPr>
        </p:pic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0E22250-8CDF-B644-8A49-233095054E6F}"/>
              </a:ext>
            </a:extLst>
          </p:cNvPr>
          <p:cNvSpPr/>
          <p:nvPr/>
        </p:nvSpPr>
        <p:spPr>
          <a:xfrm>
            <a:off x="0" y="817405"/>
            <a:ext cx="12192000" cy="59513"/>
          </a:xfrm>
          <a:prstGeom prst="rect">
            <a:avLst/>
          </a:prstGeom>
          <a:solidFill>
            <a:srgbClr val="3791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7913C"/>
              </a:solidFill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C54DB44-A62E-1B44-9484-52F4F13E40E3}"/>
              </a:ext>
            </a:extLst>
          </p:cNvPr>
          <p:cNvSpPr/>
          <p:nvPr/>
        </p:nvSpPr>
        <p:spPr>
          <a:xfrm>
            <a:off x="198669" y="180213"/>
            <a:ext cx="61999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800" b="1" dirty="0">
                <a:solidFill>
                  <a:schemeClr val="bg1"/>
                </a:solidFill>
                <a:latin typeface="+mj-lt"/>
              </a:rPr>
              <a:t>CONTENT MARKETING PLAN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811E8A-75F1-B342-90F1-C1799F2F5ABC}"/>
              </a:ext>
            </a:extLst>
          </p:cNvPr>
          <p:cNvSpPr/>
          <p:nvPr/>
        </p:nvSpPr>
        <p:spPr>
          <a:xfrm>
            <a:off x="234332" y="2145037"/>
            <a:ext cx="11149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+mj-lt"/>
              </a:rPr>
              <a:t>AWARENESS</a:t>
            </a:r>
            <a:endParaRPr lang="en-US" sz="14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79DBC71-21F7-5F41-B3C4-C8010479A61F}"/>
              </a:ext>
            </a:extLst>
          </p:cNvPr>
          <p:cNvSpPr/>
          <p:nvPr/>
        </p:nvSpPr>
        <p:spPr>
          <a:xfrm>
            <a:off x="234332" y="3672573"/>
            <a:ext cx="10699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+mj-lt"/>
              </a:rPr>
              <a:t>EDUCATION</a:t>
            </a:r>
            <a:endParaRPr lang="en-US" sz="14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1A6CD9A-22EB-FE4D-9DE9-BEB279B8CA56}"/>
              </a:ext>
            </a:extLst>
          </p:cNvPr>
          <p:cNvSpPr/>
          <p:nvPr/>
        </p:nvSpPr>
        <p:spPr>
          <a:xfrm>
            <a:off x="234332" y="4985093"/>
            <a:ext cx="14260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+mj-lt"/>
              </a:rPr>
              <a:t>CONSIDERATION</a:t>
            </a:r>
            <a:endParaRPr lang="en-US" sz="1400" b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0EDAD51-8496-AB4C-980D-5C7FA27515B3}"/>
              </a:ext>
            </a:extLst>
          </p:cNvPr>
          <p:cNvSpPr/>
          <p:nvPr/>
        </p:nvSpPr>
        <p:spPr>
          <a:xfrm>
            <a:off x="234332" y="6017358"/>
            <a:ext cx="9001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+mj-lt"/>
              </a:rPr>
              <a:t>DECISION</a:t>
            </a:r>
            <a:endParaRPr lang="en-US" sz="1400" b="1" dirty="0">
              <a:solidFill>
                <a:srgbClr val="000000"/>
              </a:solidFill>
              <a:latin typeface="+mj-lt"/>
            </a:endParaRP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74BBF752-5E12-3442-BAEB-370DB1ADA1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8612502"/>
              </p:ext>
            </p:extLst>
          </p:nvPr>
        </p:nvGraphicFramePr>
        <p:xfrm>
          <a:off x="2190312" y="1668808"/>
          <a:ext cx="2243725" cy="1352526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352526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A91F65F1-ABB1-8D43-855E-16027B5093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7158203"/>
              </p:ext>
            </p:extLst>
          </p:nvPr>
        </p:nvGraphicFramePr>
        <p:xfrm>
          <a:off x="4594849" y="1668808"/>
          <a:ext cx="2243725" cy="1352526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352526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04BA5949-5A23-AD4C-B64C-506CE8276B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9716460"/>
              </p:ext>
            </p:extLst>
          </p:nvPr>
        </p:nvGraphicFramePr>
        <p:xfrm>
          <a:off x="6971602" y="1668808"/>
          <a:ext cx="2243725" cy="1352526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352526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44775599-78D9-114B-A392-0186740010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148572"/>
              </p:ext>
            </p:extLst>
          </p:nvPr>
        </p:nvGraphicFramePr>
        <p:xfrm>
          <a:off x="2190312" y="3176024"/>
          <a:ext cx="2243725" cy="1352526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352526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90C51633-5750-4348-855E-CE4AFE25DF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2914458"/>
              </p:ext>
            </p:extLst>
          </p:nvPr>
        </p:nvGraphicFramePr>
        <p:xfrm>
          <a:off x="4594849" y="3176024"/>
          <a:ext cx="2243725" cy="1352526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352526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E3162A1E-AAF8-E04C-A6F2-6FB858E138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555688"/>
              </p:ext>
            </p:extLst>
          </p:nvPr>
        </p:nvGraphicFramePr>
        <p:xfrm>
          <a:off x="6971602" y="3176024"/>
          <a:ext cx="2243725" cy="1352526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352526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54723D65-4035-6146-927D-6385C2ECA6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6693211"/>
              </p:ext>
            </p:extLst>
          </p:nvPr>
        </p:nvGraphicFramePr>
        <p:xfrm>
          <a:off x="2190312" y="4677559"/>
          <a:ext cx="2221487" cy="92939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21487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29390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41" name="Table 40">
            <a:extLst>
              <a:ext uri="{FF2B5EF4-FFF2-40B4-BE49-F238E27FC236}">
                <a16:creationId xmlns:a16="http://schemas.microsoft.com/office/drawing/2014/main" id="{86196999-6EAF-FE4C-B6D4-6E55D742AF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566537"/>
              </p:ext>
            </p:extLst>
          </p:nvPr>
        </p:nvGraphicFramePr>
        <p:xfrm>
          <a:off x="4572611" y="4677559"/>
          <a:ext cx="2243725" cy="92939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29390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46" name="Table 45">
            <a:extLst>
              <a:ext uri="{FF2B5EF4-FFF2-40B4-BE49-F238E27FC236}">
                <a16:creationId xmlns:a16="http://schemas.microsoft.com/office/drawing/2014/main" id="{E38BD3FE-78DA-8A49-B0B2-6B16A9E7A7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939316"/>
              </p:ext>
            </p:extLst>
          </p:nvPr>
        </p:nvGraphicFramePr>
        <p:xfrm>
          <a:off x="6949364" y="4677559"/>
          <a:ext cx="2243725" cy="92939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29390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47" name="Table 46">
            <a:extLst>
              <a:ext uri="{FF2B5EF4-FFF2-40B4-BE49-F238E27FC236}">
                <a16:creationId xmlns:a16="http://schemas.microsoft.com/office/drawing/2014/main" id="{86D00AA4-AB34-B64C-AB17-58D25C01DE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0324086"/>
              </p:ext>
            </p:extLst>
          </p:nvPr>
        </p:nvGraphicFramePr>
        <p:xfrm>
          <a:off x="2190312" y="5744904"/>
          <a:ext cx="2221487" cy="92939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21487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29390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48" name="Table 47">
            <a:extLst>
              <a:ext uri="{FF2B5EF4-FFF2-40B4-BE49-F238E27FC236}">
                <a16:creationId xmlns:a16="http://schemas.microsoft.com/office/drawing/2014/main" id="{CD8D70AC-DA80-6145-B5EC-702F9A90E7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280129"/>
              </p:ext>
            </p:extLst>
          </p:nvPr>
        </p:nvGraphicFramePr>
        <p:xfrm>
          <a:off x="4572611" y="5770949"/>
          <a:ext cx="2243725" cy="92939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29390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49" name="Table 48">
            <a:extLst>
              <a:ext uri="{FF2B5EF4-FFF2-40B4-BE49-F238E27FC236}">
                <a16:creationId xmlns:a16="http://schemas.microsoft.com/office/drawing/2014/main" id="{8F0D4C4C-58F4-3D46-870B-7331FA9CA7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6683401"/>
              </p:ext>
            </p:extLst>
          </p:nvPr>
        </p:nvGraphicFramePr>
        <p:xfrm>
          <a:off x="6926055" y="5755958"/>
          <a:ext cx="2286130" cy="92939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86130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29390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0" name="Table 49">
            <a:extLst>
              <a:ext uri="{FF2B5EF4-FFF2-40B4-BE49-F238E27FC236}">
                <a16:creationId xmlns:a16="http://schemas.microsoft.com/office/drawing/2014/main" id="{41BD2975-24D4-C540-91FA-C16C117C1F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6552269"/>
              </p:ext>
            </p:extLst>
          </p:nvPr>
        </p:nvGraphicFramePr>
        <p:xfrm>
          <a:off x="9360005" y="1668808"/>
          <a:ext cx="2334057" cy="1352526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334057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352526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1" name="Table 50">
            <a:extLst>
              <a:ext uri="{FF2B5EF4-FFF2-40B4-BE49-F238E27FC236}">
                <a16:creationId xmlns:a16="http://schemas.microsoft.com/office/drawing/2014/main" id="{15286BA4-7D79-3949-89B2-DFF4AF80AA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8186758"/>
              </p:ext>
            </p:extLst>
          </p:nvPr>
        </p:nvGraphicFramePr>
        <p:xfrm>
          <a:off x="9360005" y="3176024"/>
          <a:ext cx="2334057" cy="1352526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334057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352526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2" name="Table 51">
            <a:extLst>
              <a:ext uri="{FF2B5EF4-FFF2-40B4-BE49-F238E27FC236}">
                <a16:creationId xmlns:a16="http://schemas.microsoft.com/office/drawing/2014/main" id="{7495BAF5-E016-A443-A036-60043A823D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005522"/>
              </p:ext>
            </p:extLst>
          </p:nvPr>
        </p:nvGraphicFramePr>
        <p:xfrm>
          <a:off x="9337767" y="4677559"/>
          <a:ext cx="2334057" cy="92939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334057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29390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5" name="Table 54">
            <a:extLst>
              <a:ext uri="{FF2B5EF4-FFF2-40B4-BE49-F238E27FC236}">
                <a16:creationId xmlns:a16="http://schemas.microsoft.com/office/drawing/2014/main" id="{E05C5A86-FF4F-2540-84A5-2D7E584C1C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6878851"/>
              </p:ext>
            </p:extLst>
          </p:nvPr>
        </p:nvGraphicFramePr>
        <p:xfrm>
          <a:off x="9314458" y="5755958"/>
          <a:ext cx="2379604" cy="92939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379604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29390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pic>
        <p:nvPicPr>
          <p:cNvPr id="65" name="Picture 64">
            <a:extLst>
              <a:ext uri="{FF2B5EF4-FFF2-40B4-BE49-F238E27FC236}">
                <a16:creationId xmlns:a16="http://schemas.microsoft.com/office/drawing/2014/main" id="{8CB84A9B-748C-1A43-8065-36494CE7B1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54241" y="418733"/>
            <a:ext cx="903878" cy="200062"/>
          </a:xfrm>
          <a:prstGeom prst="rect">
            <a:avLst/>
          </a:prstGeom>
        </p:spPr>
      </p:pic>
      <p:sp>
        <p:nvSpPr>
          <p:cNvPr id="74" name="Round Same Side Corner Rectangle 73">
            <a:extLst>
              <a:ext uri="{FF2B5EF4-FFF2-40B4-BE49-F238E27FC236}">
                <a16:creationId xmlns:a16="http://schemas.microsoft.com/office/drawing/2014/main" id="{AFA9850D-6BB6-D445-92A9-F8C127E16A03}"/>
              </a:ext>
            </a:extLst>
          </p:cNvPr>
          <p:cNvSpPr/>
          <p:nvPr/>
        </p:nvSpPr>
        <p:spPr>
          <a:xfrm rot="10800000">
            <a:off x="2190311" y="882026"/>
            <a:ext cx="2246607" cy="64130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2E81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dirty="0"/>
          </a:p>
        </p:txBody>
      </p:sp>
      <p:sp>
        <p:nvSpPr>
          <p:cNvPr id="75" name="Round Same Side Corner Rectangle 74">
            <a:extLst>
              <a:ext uri="{FF2B5EF4-FFF2-40B4-BE49-F238E27FC236}">
                <a16:creationId xmlns:a16="http://schemas.microsoft.com/office/drawing/2014/main" id="{DF359F60-7A10-6242-9D2B-A362B913A203}"/>
              </a:ext>
            </a:extLst>
          </p:cNvPr>
          <p:cNvSpPr/>
          <p:nvPr/>
        </p:nvSpPr>
        <p:spPr>
          <a:xfrm rot="10800000">
            <a:off x="4588737" y="882026"/>
            <a:ext cx="2246607" cy="64130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3791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sz="1600" dirty="0"/>
          </a:p>
        </p:txBody>
      </p:sp>
      <p:sp>
        <p:nvSpPr>
          <p:cNvPr id="76" name="Round Same Side Corner Rectangle 75">
            <a:extLst>
              <a:ext uri="{FF2B5EF4-FFF2-40B4-BE49-F238E27FC236}">
                <a16:creationId xmlns:a16="http://schemas.microsoft.com/office/drawing/2014/main" id="{760AB233-0B4C-D748-8F51-679251C4DEFD}"/>
              </a:ext>
            </a:extLst>
          </p:cNvPr>
          <p:cNvSpPr/>
          <p:nvPr/>
        </p:nvSpPr>
        <p:spPr>
          <a:xfrm rot="10800000">
            <a:off x="6976504" y="882026"/>
            <a:ext cx="2246607" cy="64130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68B7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dirty="0"/>
          </a:p>
        </p:txBody>
      </p:sp>
      <p:sp>
        <p:nvSpPr>
          <p:cNvPr id="77" name="Round Same Side Corner Rectangle 76">
            <a:extLst>
              <a:ext uri="{FF2B5EF4-FFF2-40B4-BE49-F238E27FC236}">
                <a16:creationId xmlns:a16="http://schemas.microsoft.com/office/drawing/2014/main" id="{04B40A33-E632-4E46-AF86-96F01FA8CAA1}"/>
              </a:ext>
            </a:extLst>
          </p:cNvPr>
          <p:cNvSpPr/>
          <p:nvPr/>
        </p:nvSpPr>
        <p:spPr>
          <a:xfrm rot="10800000">
            <a:off x="9404912" y="882026"/>
            <a:ext cx="2289150" cy="64130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87CB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dirty="0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F8EB3424-2F4C-FF40-8477-DA7109125B79}"/>
              </a:ext>
            </a:extLst>
          </p:cNvPr>
          <p:cNvSpPr/>
          <p:nvPr/>
        </p:nvSpPr>
        <p:spPr>
          <a:xfrm>
            <a:off x="2810271" y="966544"/>
            <a:ext cx="977447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00" dirty="0">
                <a:solidFill>
                  <a:schemeClr val="bg1"/>
                </a:solidFill>
              </a:rPr>
              <a:t>Content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A2CCA3BC-3ACD-2948-9458-8F35F56D478E}"/>
              </a:ext>
            </a:extLst>
          </p:cNvPr>
          <p:cNvSpPr/>
          <p:nvPr/>
        </p:nvSpPr>
        <p:spPr>
          <a:xfrm>
            <a:off x="5102323" y="941761"/>
            <a:ext cx="1219436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90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9548E232-7644-6049-9598-90AAC6377427}"/>
              </a:ext>
            </a:extLst>
          </p:cNvPr>
          <p:cNvSpPr/>
          <p:nvPr/>
        </p:nvSpPr>
        <p:spPr>
          <a:xfrm>
            <a:off x="7660047" y="966544"/>
            <a:ext cx="838884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900" dirty="0">
                <a:solidFill>
                  <a:schemeClr val="bg1"/>
                </a:solidFill>
              </a:rPr>
              <a:t>Tactics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2F340FFD-898F-C042-87D6-AD8C4FD84078}"/>
              </a:ext>
            </a:extLst>
          </p:cNvPr>
          <p:cNvSpPr/>
          <p:nvPr/>
        </p:nvSpPr>
        <p:spPr>
          <a:xfrm>
            <a:off x="10267579" y="966544"/>
            <a:ext cx="593432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900" dirty="0">
                <a:solidFill>
                  <a:schemeClr val="bg1"/>
                </a:solidFill>
              </a:rPr>
              <a:t>KPIs</a:t>
            </a:r>
          </a:p>
        </p:txBody>
      </p:sp>
    </p:spTree>
    <p:extLst>
      <p:ext uri="{BB962C8B-B14F-4D97-AF65-F5344CB8AC3E}">
        <p14:creationId xmlns:p14="http://schemas.microsoft.com/office/powerpoint/2010/main" val="1069092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Round Same Side Corner Rectangle 82">
            <a:extLst>
              <a:ext uri="{FF2B5EF4-FFF2-40B4-BE49-F238E27FC236}">
                <a16:creationId xmlns:a16="http://schemas.microsoft.com/office/drawing/2014/main" id="{2B050890-41B4-9446-AFF7-5DD6FD865BED}"/>
              </a:ext>
            </a:extLst>
          </p:cNvPr>
          <p:cNvSpPr/>
          <p:nvPr/>
        </p:nvSpPr>
        <p:spPr>
          <a:xfrm rot="10800000">
            <a:off x="2582246" y="403510"/>
            <a:ext cx="2523344" cy="1177006"/>
          </a:xfrm>
          <a:prstGeom prst="round2SameRect">
            <a:avLst>
              <a:gd name="adj1" fmla="val 27557"/>
              <a:gd name="adj2" fmla="val 0"/>
            </a:avLst>
          </a:prstGeom>
          <a:solidFill>
            <a:srgbClr val="87CB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dirty="0"/>
          </a:p>
        </p:txBody>
      </p:sp>
      <p:sp>
        <p:nvSpPr>
          <p:cNvPr id="84" name="Round Same Side Corner Rectangle 83">
            <a:extLst>
              <a:ext uri="{FF2B5EF4-FFF2-40B4-BE49-F238E27FC236}">
                <a16:creationId xmlns:a16="http://schemas.microsoft.com/office/drawing/2014/main" id="{7034E9AF-AD26-894A-ABC8-B0412B87A872}"/>
              </a:ext>
            </a:extLst>
          </p:cNvPr>
          <p:cNvSpPr/>
          <p:nvPr/>
        </p:nvSpPr>
        <p:spPr>
          <a:xfrm rot="10800000">
            <a:off x="3" y="779859"/>
            <a:ext cx="3332477" cy="800656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2E81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dirty="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0D3F4D7-11B4-6943-91D0-697378089A83}"/>
              </a:ext>
            </a:extLst>
          </p:cNvPr>
          <p:cNvSpPr/>
          <p:nvPr/>
        </p:nvSpPr>
        <p:spPr>
          <a:xfrm>
            <a:off x="170783" y="936346"/>
            <a:ext cx="3054554" cy="3815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Key messaging themes 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07968D51-DECF-F640-966A-43067C8AC39E}"/>
              </a:ext>
            </a:extLst>
          </p:cNvPr>
          <p:cNvSpPr/>
          <p:nvPr/>
        </p:nvSpPr>
        <p:spPr>
          <a:xfrm>
            <a:off x="3375797" y="1027142"/>
            <a:ext cx="15586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chemeClr val="bg1"/>
                </a:solidFill>
                <a:latin typeface="+mj-lt"/>
              </a:rPr>
              <a:t>*Current assets*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AFDB4CB-3FDA-F942-9935-CAA8A0DA1A92}"/>
              </a:ext>
            </a:extLst>
          </p:cNvPr>
          <p:cNvGrpSpPr/>
          <p:nvPr/>
        </p:nvGrpSpPr>
        <p:grpSpPr>
          <a:xfrm>
            <a:off x="0" y="0"/>
            <a:ext cx="12192000" cy="868884"/>
            <a:chOff x="0" y="0"/>
            <a:chExt cx="12192000" cy="868884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E87F5479-62E9-DD46-BC7C-138A850C2103}"/>
                </a:ext>
              </a:extLst>
            </p:cNvPr>
            <p:cNvSpPr/>
            <p:nvPr/>
          </p:nvSpPr>
          <p:spPr>
            <a:xfrm>
              <a:off x="0" y="1"/>
              <a:ext cx="10338318" cy="868883"/>
            </a:xfrm>
            <a:prstGeom prst="rect">
              <a:avLst/>
            </a:prstGeom>
            <a:solidFill>
              <a:srgbClr val="1A2B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C8CD04A0-DA02-0F41-947E-0EA3107368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5297"/>
            <a:stretch/>
          </p:blipFill>
          <p:spPr>
            <a:xfrm>
              <a:off x="10124238" y="0"/>
              <a:ext cx="2067762" cy="868884"/>
            </a:xfrm>
            <a:prstGeom prst="rect">
              <a:avLst/>
            </a:prstGeom>
          </p:spPr>
        </p:pic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3C54DB44-A62E-1B44-9484-52F4F13E40E3}"/>
              </a:ext>
            </a:extLst>
          </p:cNvPr>
          <p:cNvSpPr/>
          <p:nvPr/>
        </p:nvSpPr>
        <p:spPr>
          <a:xfrm>
            <a:off x="231743" y="182706"/>
            <a:ext cx="92560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800" b="1" dirty="0">
                <a:solidFill>
                  <a:schemeClr val="bg1"/>
                </a:solidFill>
                <a:latin typeface="+mj-lt"/>
              </a:rPr>
              <a:t>MARKETING STRATEGY &amp; CONTENT CREATION ALIGNEMENT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811E8A-75F1-B342-90F1-C1799F2F5ABC}"/>
              </a:ext>
            </a:extLst>
          </p:cNvPr>
          <p:cNvSpPr/>
          <p:nvPr/>
        </p:nvSpPr>
        <p:spPr>
          <a:xfrm>
            <a:off x="234332" y="2090143"/>
            <a:ext cx="6628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+mj-lt"/>
              </a:rPr>
              <a:t>BLOGS</a:t>
            </a:r>
            <a:endParaRPr lang="en-US" sz="14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79DBC71-21F7-5F41-B3C4-C8010479A61F}"/>
              </a:ext>
            </a:extLst>
          </p:cNvPr>
          <p:cNvSpPr/>
          <p:nvPr/>
        </p:nvSpPr>
        <p:spPr>
          <a:xfrm>
            <a:off x="234332" y="3093647"/>
            <a:ext cx="15213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+mj-lt"/>
              </a:rPr>
              <a:t>GUIDES &amp; </a:t>
            </a:r>
            <a:r>
              <a:rPr lang="en-US" sz="1400" b="1" dirty="0" err="1">
                <a:latin typeface="+mj-lt"/>
              </a:rPr>
              <a:t>eBOOKS</a:t>
            </a:r>
            <a:endParaRPr lang="en-US" sz="14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1A6CD9A-22EB-FE4D-9DE9-BEB279B8CA56}"/>
              </a:ext>
            </a:extLst>
          </p:cNvPr>
          <p:cNvSpPr/>
          <p:nvPr/>
        </p:nvSpPr>
        <p:spPr>
          <a:xfrm>
            <a:off x="234332" y="3992633"/>
            <a:ext cx="14348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+mj-lt"/>
              </a:rPr>
              <a:t>GRAPHICS</a:t>
            </a:r>
          </a:p>
          <a:p>
            <a:r>
              <a:rPr lang="en-US" sz="1400" b="1" dirty="0">
                <a:solidFill>
                  <a:srgbClr val="000000"/>
                </a:solidFill>
                <a:latin typeface="+mj-lt"/>
              </a:rPr>
              <a:t>&amp; INFOGRAPHICS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0EDAD51-8496-AB4C-980D-5C7FA27515B3}"/>
              </a:ext>
            </a:extLst>
          </p:cNvPr>
          <p:cNvSpPr/>
          <p:nvPr/>
        </p:nvSpPr>
        <p:spPr>
          <a:xfrm>
            <a:off x="234332" y="5068675"/>
            <a:ext cx="7206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+mj-lt"/>
              </a:rPr>
              <a:t>VIDEOS</a:t>
            </a:r>
            <a:endParaRPr lang="en-US" sz="1400" b="1" dirty="0">
              <a:solidFill>
                <a:srgbClr val="000000"/>
              </a:solidFill>
              <a:latin typeface="+mj-lt"/>
            </a:endParaRPr>
          </a:p>
        </p:txBody>
      </p:sp>
      <p:graphicFrame>
        <p:nvGraphicFramePr>
          <p:cNvPr id="47" name="Table 46">
            <a:extLst>
              <a:ext uri="{FF2B5EF4-FFF2-40B4-BE49-F238E27FC236}">
                <a16:creationId xmlns:a16="http://schemas.microsoft.com/office/drawing/2014/main" id="{86D00AA4-AB34-B64C-AB17-58D25C01DE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830870"/>
              </p:ext>
            </p:extLst>
          </p:nvPr>
        </p:nvGraphicFramePr>
        <p:xfrm>
          <a:off x="2190312" y="4815458"/>
          <a:ext cx="2221487" cy="81421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21487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814212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48" name="Table 47">
            <a:extLst>
              <a:ext uri="{FF2B5EF4-FFF2-40B4-BE49-F238E27FC236}">
                <a16:creationId xmlns:a16="http://schemas.microsoft.com/office/drawing/2014/main" id="{CD8D70AC-DA80-6145-B5EC-702F9A90E7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5858625"/>
              </p:ext>
            </p:extLst>
          </p:nvPr>
        </p:nvGraphicFramePr>
        <p:xfrm>
          <a:off x="4572611" y="4841503"/>
          <a:ext cx="2243725" cy="81421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814212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49" name="Table 48">
            <a:extLst>
              <a:ext uri="{FF2B5EF4-FFF2-40B4-BE49-F238E27FC236}">
                <a16:creationId xmlns:a16="http://schemas.microsoft.com/office/drawing/2014/main" id="{8F0D4C4C-58F4-3D46-870B-7331FA9CA7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4670342"/>
              </p:ext>
            </p:extLst>
          </p:nvPr>
        </p:nvGraphicFramePr>
        <p:xfrm>
          <a:off x="6966695" y="4826512"/>
          <a:ext cx="2286130" cy="81421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86130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814212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5" name="Table 54">
            <a:extLst>
              <a:ext uri="{FF2B5EF4-FFF2-40B4-BE49-F238E27FC236}">
                <a16:creationId xmlns:a16="http://schemas.microsoft.com/office/drawing/2014/main" id="{E05C5A86-FF4F-2540-84A5-2D7E584C1C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6999241"/>
              </p:ext>
            </p:extLst>
          </p:nvPr>
        </p:nvGraphicFramePr>
        <p:xfrm>
          <a:off x="9355098" y="4826512"/>
          <a:ext cx="2379604" cy="81421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379604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814212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60" name="Table 59">
            <a:extLst>
              <a:ext uri="{FF2B5EF4-FFF2-40B4-BE49-F238E27FC236}">
                <a16:creationId xmlns:a16="http://schemas.microsoft.com/office/drawing/2014/main" id="{2EDE0FA8-9AEF-424D-93C8-B936862431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583920"/>
              </p:ext>
            </p:extLst>
          </p:nvPr>
        </p:nvGraphicFramePr>
        <p:xfrm>
          <a:off x="2190312" y="1848795"/>
          <a:ext cx="2243725" cy="83041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83041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62" name="Table 61">
            <a:extLst>
              <a:ext uri="{FF2B5EF4-FFF2-40B4-BE49-F238E27FC236}">
                <a16:creationId xmlns:a16="http://schemas.microsoft.com/office/drawing/2014/main" id="{02452168-0F62-9545-A92A-EF70037216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198971"/>
              </p:ext>
            </p:extLst>
          </p:nvPr>
        </p:nvGraphicFramePr>
        <p:xfrm>
          <a:off x="4594849" y="1848795"/>
          <a:ext cx="2243725" cy="83041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83041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64" name="Table 63">
            <a:extLst>
              <a:ext uri="{FF2B5EF4-FFF2-40B4-BE49-F238E27FC236}">
                <a16:creationId xmlns:a16="http://schemas.microsoft.com/office/drawing/2014/main" id="{0895AB67-70B7-4D40-8D0B-8063D98B35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736766"/>
              </p:ext>
            </p:extLst>
          </p:nvPr>
        </p:nvGraphicFramePr>
        <p:xfrm>
          <a:off x="7012242" y="1848795"/>
          <a:ext cx="2243725" cy="83041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83041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65" name="Table 64">
            <a:extLst>
              <a:ext uri="{FF2B5EF4-FFF2-40B4-BE49-F238E27FC236}">
                <a16:creationId xmlns:a16="http://schemas.microsoft.com/office/drawing/2014/main" id="{17C0E972-4A03-3D4D-BFAC-740AC3FBA4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168102"/>
              </p:ext>
            </p:extLst>
          </p:nvPr>
        </p:nvGraphicFramePr>
        <p:xfrm>
          <a:off x="9400645" y="1848795"/>
          <a:ext cx="2334057" cy="83041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334057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83041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66" name="Table 65">
            <a:extLst>
              <a:ext uri="{FF2B5EF4-FFF2-40B4-BE49-F238E27FC236}">
                <a16:creationId xmlns:a16="http://schemas.microsoft.com/office/drawing/2014/main" id="{FFAC3D46-339D-2C4B-9BBB-0CE4A67247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7973797"/>
              </p:ext>
            </p:extLst>
          </p:nvPr>
        </p:nvGraphicFramePr>
        <p:xfrm>
          <a:off x="2190312" y="2847066"/>
          <a:ext cx="2243725" cy="83041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83041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67" name="Table 66">
            <a:extLst>
              <a:ext uri="{FF2B5EF4-FFF2-40B4-BE49-F238E27FC236}">
                <a16:creationId xmlns:a16="http://schemas.microsoft.com/office/drawing/2014/main" id="{DA88C7F0-AB25-DE43-80FB-AB74F3781C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452061"/>
              </p:ext>
            </p:extLst>
          </p:nvPr>
        </p:nvGraphicFramePr>
        <p:xfrm>
          <a:off x="4594849" y="2847066"/>
          <a:ext cx="2243725" cy="83041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83041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68" name="Table 67">
            <a:extLst>
              <a:ext uri="{FF2B5EF4-FFF2-40B4-BE49-F238E27FC236}">
                <a16:creationId xmlns:a16="http://schemas.microsoft.com/office/drawing/2014/main" id="{3C801D8A-1B64-9940-AB7F-E0FCA6952F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860806"/>
              </p:ext>
            </p:extLst>
          </p:nvPr>
        </p:nvGraphicFramePr>
        <p:xfrm>
          <a:off x="7012242" y="2847066"/>
          <a:ext cx="2243725" cy="83041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83041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69" name="Table 68">
            <a:extLst>
              <a:ext uri="{FF2B5EF4-FFF2-40B4-BE49-F238E27FC236}">
                <a16:creationId xmlns:a16="http://schemas.microsoft.com/office/drawing/2014/main" id="{62CBE915-A9B9-874F-9741-D1ADE28E68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087472"/>
              </p:ext>
            </p:extLst>
          </p:nvPr>
        </p:nvGraphicFramePr>
        <p:xfrm>
          <a:off x="9400645" y="2847066"/>
          <a:ext cx="2334057" cy="83041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334057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83041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70" name="Table 69">
            <a:extLst>
              <a:ext uri="{FF2B5EF4-FFF2-40B4-BE49-F238E27FC236}">
                <a16:creationId xmlns:a16="http://schemas.microsoft.com/office/drawing/2014/main" id="{820802AA-7509-FA4E-A3B4-8625B05D16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957112"/>
              </p:ext>
            </p:extLst>
          </p:nvPr>
        </p:nvGraphicFramePr>
        <p:xfrm>
          <a:off x="2190312" y="3839034"/>
          <a:ext cx="2243725" cy="83041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83041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71" name="Table 70">
            <a:extLst>
              <a:ext uri="{FF2B5EF4-FFF2-40B4-BE49-F238E27FC236}">
                <a16:creationId xmlns:a16="http://schemas.microsoft.com/office/drawing/2014/main" id="{94E1FEBD-3EDD-334A-B7AB-375D106383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977436"/>
              </p:ext>
            </p:extLst>
          </p:nvPr>
        </p:nvGraphicFramePr>
        <p:xfrm>
          <a:off x="4594849" y="3839034"/>
          <a:ext cx="2243725" cy="83041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83041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72" name="Table 71">
            <a:extLst>
              <a:ext uri="{FF2B5EF4-FFF2-40B4-BE49-F238E27FC236}">
                <a16:creationId xmlns:a16="http://schemas.microsoft.com/office/drawing/2014/main" id="{C0683D81-555D-8043-868D-5BFA0E3D3C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3342942"/>
              </p:ext>
            </p:extLst>
          </p:nvPr>
        </p:nvGraphicFramePr>
        <p:xfrm>
          <a:off x="7012242" y="3839034"/>
          <a:ext cx="2243725" cy="83041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83041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73" name="Table 72">
            <a:extLst>
              <a:ext uri="{FF2B5EF4-FFF2-40B4-BE49-F238E27FC236}">
                <a16:creationId xmlns:a16="http://schemas.microsoft.com/office/drawing/2014/main" id="{93378D91-CE7A-DF46-8501-EDF5E5F503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671019"/>
              </p:ext>
            </p:extLst>
          </p:nvPr>
        </p:nvGraphicFramePr>
        <p:xfrm>
          <a:off x="9400645" y="3839034"/>
          <a:ext cx="2334057" cy="83041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334057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83041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sp>
        <p:nvSpPr>
          <p:cNvPr id="87" name="Rectangle 86">
            <a:extLst>
              <a:ext uri="{FF2B5EF4-FFF2-40B4-BE49-F238E27FC236}">
                <a16:creationId xmlns:a16="http://schemas.microsoft.com/office/drawing/2014/main" id="{69E86EF7-0CC9-F04D-801F-676BAA662837}"/>
              </a:ext>
            </a:extLst>
          </p:cNvPr>
          <p:cNvSpPr/>
          <p:nvPr/>
        </p:nvSpPr>
        <p:spPr>
          <a:xfrm>
            <a:off x="0" y="817405"/>
            <a:ext cx="12192000" cy="59513"/>
          </a:xfrm>
          <a:prstGeom prst="rect">
            <a:avLst/>
          </a:prstGeom>
          <a:solidFill>
            <a:srgbClr val="3791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7913C"/>
              </a:solidFill>
            </a:endParaRPr>
          </a:p>
        </p:txBody>
      </p:sp>
      <p:graphicFrame>
        <p:nvGraphicFramePr>
          <p:cNvPr id="88" name="Table 87">
            <a:extLst>
              <a:ext uri="{FF2B5EF4-FFF2-40B4-BE49-F238E27FC236}">
                <a16:creationId xmlns:a16="http://schemas.microsoft.com/office/drawing/2014/main" id="{38325CFE-180C-944F-90B5-6E308458D6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3924326"/>
              </p:ext>
            </p:extLst>
          </p:nvPr>
        </p:nvGraphicFramePr>
        <p:xfrm>
          <a:off x="2190312" y="5791788"/>
          <a:ext cx="2221487" cy="81421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21487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814212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89" name="Table 88">
            <a:extLst>
              <a:ext uri="{FF2B5EF4-FFF2-40B4-BE49-F238E27FC236}">
                <a16:creationId xmlns:a16="http://schemas.microsoft.com/office/drawing/2014/main" id="{678CC02F-97F6-9B43-AE98-00EFD57B14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430244"/>
              </p:ext>
            </p:extLst>
          </p:nvPr>
        </p:nvGraphicFramePr>
        <p:xfrm>
          <a:off x="4572611" y="5817833"/>
          <a:ext cx="2243725" cy="81421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814212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90" name="Table 89">
            <a:extLst>
              <a:ext uri="{FF2B5EF4-FFF2-40B4-BE49-F238E27FC236}">
                <a16:creationId xmlns:a16="http://schemas.microsoft.com/office/drawing/2014/main" id="{63E1D012-5A28-8F4C-88F7-314AE895E7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0605830"/>
              </p:ext>
            </p:extLst>
          </p:nvPr>
        </p:nvGraphicFramePr>
        <p:xfrm>
          <a:off x="6966695" y="5802842"/>
          <a:ext cx="2286130" cy="81421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86130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814212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91" name="Table 90">
            <a:extLst>
              <a:ext uri="{FF2B5EF4-FFF2-40B4-BE49-F238E27FC236}">
                <a16:creationId xmlns:a16="http://schemas.microsoft.com/office/drawing/2014/main" id="{B47BB650-7A63-5D47-93C2-F0EB1B04BE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1005931"/>
              </p:ext>
            </p:extLst>
          </p:nvPr>
        </p:nvGraphicFramePr>
        <p:xfrm>
          <a:off x="9355098" y="5802842"/>
          <a:ext cx="2379604" cy="81421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379604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814212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sp>
        <p:nvSpPr>
          <p:cNvPr id="92" name="Rectangle 91">
            <a:extLst>
              <a:ext uri="{FF2B5EF4-FFF2-40B4-BE49-F238E27FC236}">
                <a16:creationId xmlns:a16="http://schemas.microsoft.com/office/drawing/2014/main" id="{FAB4DCA3-B3EB-FC42-8894-BBCF8F8A8E8A}"/>
              </a:ext>
            </a:extLst>
          </p:cNvPr>
          <p:cNvSpPr/>
          <p:nvPr/>
        </p:nvSpPr>
        <p:spPr>
          <a:xfrm>
            <a:off x="234332" y="6040595"/>
            <a:ext cx="9626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+mj-lt"/>
              </a:rPr>
              <a:t>WEBINARS</a:t>
            </a:r>
            <a:endParaRPr lang="en-US" sz="1400" b="1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93" name="Picture 92">
            <a:extLst>
              <a:ext uri="{FF2B5EF4-FFF2-40B4-BE49-F238E27FC236}">
                <a16:creationId xmlns:a16="http://schemas.microsoft.com/office/drawing/2014/main" id="{5B3AF8DB-746E-6944-9873-C901E517AF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54241" y="418733"/>
            <a:ext cx="903878" cy="20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29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ound Same Side Corner Rectangle 89">
            <a:extLst>
              <a:ext uri="{FF2B5EF4-FFF2-40B4-BE49-F238E27FC236}">
                <a16:creationId xmlns:a16="http://schemas.microsoft.com/office/drawing/2014/main" id="{CCDCE270-0982-8144-ADBB-77AD673CB8B7}"/>
              </a:ext>
            </a:extLst>
          </p:cNvPr>
          <p:cNvSpPr/>
          <p:nvPr/>
        </p:nvSpPr>
        <p:spPr>
          <a:xfrm rot="10800000">
            <a:off x="2582246" y="403510"/>
            <a:ext cx="2523344" cy="1177006"/>
          </a:xfrm>
          <a:prstGeom prst="round2SameRect">
            <a:avLst>
              <a:gd name="adj1" fmla="val 27557"/>
              <a:gd name="adj2" fmla="val 0"/>
            </a:avLst>
          </a:prstGeom>
          <a:solidFill>
            <a:srgbClr val="87CB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dirty="0"/>
          </a:p>
        </p:txBody>
      </p:sp>
      <p:sp>
        <p:nvSpPr>
          <p:cNvPr id="91" name="Round Same Side Corner Rectangle 90">
            <a:extLst>
              <a:ext uri="{FF2B5EF4-FFF2-40B4-BE49-F238E27FC236}">
                <a16:creationId xmlns:a16="http://schemas.microsoft.com/office/drawing/2014/main" id="{E5DA3B03-0D4B-B14F-8BA0-9CFAD3DCDA67}"/>
              </a:ext>
            </a:extLst>
          </p:cNvPr>
          <p:cNvSpPr/>
          <p:nvPr/>
        </p:nvSpPr>
        <p:spPr>
          <a:xfrm rot="10800000">
            <a:off x="3" y="779859"/>
            <a:ext cx="3332477" cy="800656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2E81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dirty="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F5CD76F8-5680-A940-AE45-3EC4B6117CA8}"/>
              </a:ext>
            </a:extLst>
          </p:cNvPr>
          <p:cNvSpPr/>
          <p:nvPr/>
        </p:nvSpPr>
        <p:spPr>
          <a:xfrm>
            <a:off x="170783" y="936346"/>
            <a:ext cx="3054554" cy="3815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Key messaging themes 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73C1DDA7-0FF9-1D4B-A2C2-6BDD75C5F661}"/>
              </a:ext>
            </a:extLst>
          </p:cNvPr>
          <p:cNvSpPr/>
          <p:nvPr/>
        </p:nvSpPr>
        <p:spPr>
          <a:xfrm>
            <a:off x="3375797" y="1027142"/>
            <a:ext cx="15586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chemeClr val="bg1"/>
                </a:solidFill>
                <a:latin typeface="+mj-lt"/>
              </a:rPr>
              <a:t>*Current assets*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AFDB4CB-3FDA-F942-9935-CAA8A0DA1A92}"/>
              </a:ext>
            </a:extLst>
          </p:cNvPr>
          <p:cNvGrpSpPr/>
          <p:nvPr/>
        </p:nvGrpSpPr>
        <p:grpSpPr>
          <a:xfrm>
            <a:off x="0" y="0"/>
            <a:ext cx="12192000" cy="868884"/>
            <a:chOff x="0" y="0"/>
            <a:chExt cx="12192000" cy="868884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E87F5479-62E9-DD46-BC7C-138A850C2103}"/>
                </a:ext>
              </a:extLst>
            </p:cNvPr>
            <p:cNvSpPr/>
            <p:nvPr/>
          </p:nvSpPr>
          <p:spPr>
            <a:xfrm>
              <a:off x="0" y="1"/>
              <a:ext cx="10338318" cy="868883"/>
            </a:xfrm>
            <a:prstGeom prst="rect">
              <a:avLst/>
            </a:prstGeom>
            <a:solidFill>
              <a:srgbClr val="1A2B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C8CD04A0-DA02-0F41-947E-0EA3107368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5297"/>
            <a:stretch/>
          </p:blipFill>
          <p:spPr>
            <a:xfrm>
              <a:off x="10124238" y="0"/>
              <a:ext cx="2067762" cy="868884"/>
            </a:xfrm>
            <a:prstGeom prst="rect">
              <a:avLst/>
            </a:prstGeom>
          </p:spPr>
        </p:pic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0E22250-8CDF-B644-8A49-233095054E6F}"/>
              </a:ext>
            </a:extLst>
          </p:cNvPr>
          <p:cNvSpPr/>
          <p:nvPr/>
        </p:nvSpPr>
        <p:spPr>
          <a:xfrm>
            <a:off x="0" y="817405"/>
            <a:ext cx="12192000" cy="59513"/>
          </a:xfrm>
          <a:prstGeom prst="rect">
            <a:avLst/>
          </a:prstGeom>
          <a:solidFill>
            <a:srgbClr val="3791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7913C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62DC1E5-DA12-E147-B7FA-45CD2CB27C69}"/>
              </a:ext>
            </a:extLst>
          </p:cNvPr>
          <p:cNvSpPr/>
          <p:nvPr/>
        </p:nvSpPr>
        <p:spPr>
          <a:xfrm>
            <a:off x="234332" y="2153369"/>
            <a:ext cx="9475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+mj-lt"/>
              </a:rPr>
              <a:t>PODCASTS</a:t>
            </a:r>
            <a:endParaRPr lang="en-US" sz="1400" b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016FA440-487A-A142-AC0A-AC134A4A7212}"/>
              </a:ext>
            </a:extLst>
          </p:cNvPr>
          <p:cNvSpPr/>
          <p:nvPr/>
        </p:nvSpPr>
        <p:spPr>
          <a:xfrm>
            <a:off x="234332" y="3121223"/>
            <a:ext cx="10200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+mj-lt"/>
              </a:rPr>
              <a:t>TEMPLATES</a:t>
            </a:r>
            <a:endParaRPr lang="en-US" sz="1400" b="1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88" name="Picture 87">
            <a:extLst>
              <a:ext uri="{FF2B5EF4-FFF2-40B4-BE49-F238E27FC236}">
                <a16:creationId xmlns:a16="http://schemas.microsoft.com/office/drawing/2014/main" id="{D0E105A5-08B3-774E-B636-C3F0D92DA7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54241" y="418733"/>
            <a:ext cx="903878" cy="200062"/>
          </a:xfrm>
          <a:prstGeom prst="rect">
            <a:avLst/>
          </a:prstGeom>
        </p:spPr>
      </p:pic>
      <p:sp>
        <p:nvSpPr>
          <p:cNvPr id="89" name="Rectangle 88">
            <a:extLst>
              <a:ext uri="{FF2B5EF4-FFF2-40B4-BE49-F238E27FC236}">
                <a16:creationId xmlns:a16="http://schemas.microsoft.com/office/drawing/2014/main" id="{EF3D3645-695B-0242-8DE1-D43B517E92CD}"/>
              </a:ext>
            </a:extLst>
          </p:cNvPr>
          <p:cNvSpPr/>
          <p:nvPr/>
        </p:nvSpPr>
        <p:spPr>
          <a:xfrm>
            <a:off x="231743" y="182706"/>
            <a:ext cx="92560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800" b="1" dirty="0">
                <a:solidFill>
                  <a:schemeClr val="bg1"/>
                </a:solidFill>
                <a:latin typeface="+mj-lt"/>
              </a:rPr>
              <a:t>MARKETING STRATEGY &amp; CONTENT CREATION ALIGNEMENT</a:t>
            </a:r>
          </a:p>
        </p:txBody>
      </p:sp>
      <p:graphicFrame>
        <p:nvGraphicFramePr>
          <p:cNvPr id="94" name="Table 93">
            <a:extLst>
              <a:ext uri="{FF2B5EF4-FFF2-40B4-BE49-F238E27FC236}">
                <a16:creationId xmlns:a16="http://schemas.microsoft.com/office/drawing/2014/main" id="{9DC33089-0FA1-C542-A4A3-EE11621750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4432868"/>
              </p:ext>
            </p:extLst>
          </p:nvPr>
        </p:nvGraphicFramePr>
        <p:xfrm>
          <a:off x="2190312" y="5520727"/>
          <a:ext cx="2221487" cy="106901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21487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69010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95" name="Table 94">
            <a:extLst>
              <a:ext uri="{FF2B5EF4-FFF2-40B4-BE49-F238E27FC236}">
                <a16:creationId xmlns:a16="http://schemas.microsoft.com/office/drawing/2014/main" id="{8C34329E-E982-9549-8C96-A962D73F7D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0910294"/>
              </p:ext>
            </p:extLst>
          </p:nvPr>
        </p:nvGraphicFramePr>
        <p:xfrm>
          <a:off x="4572611" y="5546772"/>
          <a:ext cx="2243725" cy="106901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69010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96" name="Table 95">
            <a:extLst>
              <a:ext uri="{FF2B5EF4-FFF2-40B4-BE49-F238E27FC236}">
                <a16:creationId xmlns:a16="http://schemas.microsoft.com/office/drawing/2014/main" id="{CD3876D9-AAB6-4B47-8519-D5869F8F0E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0387449"/>
              </p:ext>
            </p:extLst>
          </p:nvPr>
        </p:nvGraphicFramePr>
        <p:xfrm>
          <a:off x="6966695" y="5531781"/>
          <a:ext cx="2286130" cy="106901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86130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69010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97" name="Table 96">
            <a:extLst>
              <a:ext uri="{FF2B5EF4-FFF2-40B4-BE49-F238E27FC236}">
                <a16:creationId xmlns:a16="http://schemas.microsoft.com/office/drawing/2014/main" id="{B603FB82-CA23-434F-8896-6FBC4D8D5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867385"/>
              </p:ext>
            </p:extLst>
          </p:nvPr>
        </p:nvGraphicFramePr>
        <p:xfrm>
          <a:off x="9355098" y="5531781"/>
          <a:ext cx="2379604" cy="106901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379604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69010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98" name="Table 97">
            <a:extLst>
              <a:ext uri="{FF2B5EF4-FFF2-40B4-BE49-F238E27FC236}">
                <a16:creationId xmlns:a16="http://schemas.microsoft.com/office/drawing/2014/main" id="{ADFDE74D-2E89-5A4E-A475-F9E448A74A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1659248"/>
              </p:ext>
            </p:extLst>
          </p:nvPr>
        </p:nvGraphicFramePr>
        <p:xfrm>
          <a:off x="2190312" y="1748137"/>
          <a:ext cx="2243725" cy="109028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9028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99" name="Table 98">
            <a:extLst>
              <a:ext uri="{FF2B5EF4-FFF2-40B4-BE49-F238E27FC236}">
                <a16:creationId xmlns:a16="http://schemas.microsoft.com/office/drawing/2014/main" id="{B5D36D78-DE69-5343-9CE3-6D7AE0D119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586468"/>
              </p:ext>
            </p:extLst>
          </p:nvPr>
        </p:nvGraphicFramePr>
        <p:xfrm>
          <a:off x="4594849" y="1748137"/>
          <a:ext cx="2243725" cy="109028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9028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00" name="Table 99">
            <a:extLst>
              <a:ext uri="{FF2B5EF4-FFF2-40B4-BE49-F238E27FC236}">
                <a16:creationId xmlns:a16="http://schemas.microsoft.com/office/drawing/2014/main" id="{315D5D55-6AB0-474A-B666-5B7822BEFC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7183674"/>
              </p:ext>
            </p:extLst>
          </p:nvPr>
        </p:nvGraphicFramePr>
        <p:xfrm>
          <a:off x="7012242" y="1748137"/>
          <a:ext cx="2243725" cy="109028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9028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01" name="Table 100">
            <a:extLst>
              <a:ext uri="{FF2B5EF4-FFF2-40B4-BE49-F238E27FC236}">
                <a16:creationId xmlns:a16="http://schemas.microsoft.com/office/drawing/2014/main" id="{FF88A595-AAEB-AE4D-B6F0-0150684327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497149"/>
              </p:ext>
            </p:extLst>
          </p:nvPr>
        </p:nvGraphicFramePr>
        <p:xfrm>
          <a:off x="9400645" y="1748137"/>
          <a:ext cx="2334057" cy="109028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334057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9028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02" name="Table 101">
            <a:extLst>
              <a:ext uri="{FF2B5EF4-FFF2-40B4-BE49-F238E27FC236}">
                <a16:creationId xmlns:a16="http://schemas.microsoft.com/office/drawing/2014/main" id="{0B99288F-DAE2-3C4F-80AE-D723B5097A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637380"/>
              </p:ext>
            </p:extLst>
          </p:nvPr>
        </p:nvGraphicFramePr>
        <p:xfrm>
          <a:off x="2190312" y="3009627"/>
          <a:ext cx="2243725" cy="109028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9028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03" name="Table 102">
            <a:extLst>
              <a:ext uri="{FF2B5EF4-FFF2-40B4-BE49-F238E27FC236}">
                <a16:creationId xmlns:a16="http://schemas.microsoft.com/office/drawing/2014/main" id="{B91746D2-4ACB-8F4C-B912-50831D0FCF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69405"/>
              </p:ext>
            </p:extLst>
          </p:nvPr>
        </p:nvGraphicFramePr>
        <p:xfrm>
          <a:off x="4594849" y="3009627"/>
          <a:ext cx="2243725" cy="109028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9028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04" name="Table 103">
            <a:extLst>
              <a:ext uri="{FF2B5EF4-FFF2-40B4-BE49-F238E27FC236}">
                <a16:creationId xmlns:a16="http://schemas.microsoft.com/office/drawing/2014/main" id="{B430D5BD-141B-2E45-AC9D-C21CE8CD54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9899015"/>
              </p:ext>
            </p:extLst>
          </p:nvPr>
        </p:nvGraphicFramePr>
        <p:xfrm>
          <a:off x="7012242" y="3009627"/>
          <a:ext cx="2243725" cy="109028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9028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05" name="Table 104">
            <a:extLst>
              <a:ext uri="{FF2B5EF4-FFF2-40B4-BE49-F238E27FC236}">
                <a16:creationId xmlns:a16="http://schemas.microsoft.com/office/drawing/2014/main" id="{367118EA-8863-594D-850B-89894224D7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7735978"/>
              </p:ext>
            </p:extLst>
          </p:nvPr>
        </p:nvGraphicFramePr>
        <p:xfrm>
          <a:off x="9400645" y="3009627"/>
          <a:ext cx="2334057" cy="109028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334057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9028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id="{023E3804-6C87-F442-AF15-4246E7AEE6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2348652"/>
              </p:ext>
            </p:extLst>
          </p:nvPr>
        </p:nvGraphicFramePr>
        <p:xfrm>
          <a:off x="2190312" y="4260837"/>
          <a:ext cx="2243725" cy="109028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9028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07" name="Table 106">
            <a:extLst>
              <a:ext uri="{FF2B5EF4-FFF2-40B4-BE49-F238E27FC236}">
                <a16:creationId xmlns:a16="http://schemas.microsoft.com/office/drawing/2014/main" id="{049504A3-4D75-C842-BEF2-B0B500A42D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8568030"/>
              </p:ext>
            </p:extLst>
          </p:nvPr>
        </p:nvGraphicFramePr>
        <p:xfrm>
          <a:off x="4594849" y="4260837"/>
          <a:ext cx="2243725" cy="109028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9028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08" name="Table 107">
            <a:extLst>
              <a:ext uri="{FF2B5EF4-FFF2-40B4-BE49-F238E27FC236}">
                <a16:creationId xmlns:a16="http://schemas.microsoft.com/office/drawing/2014/main" id="{D3582BE4-CFBB-1145-A7B0-8668D09D3C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207456"/>
              </p:ext>
            </p:extLst>
          </p:nvPr>
        </p:nvGraphicFramePr>
        <p:xfrm>
          <a:off x="7012242" y="4260837"/>
          <a:ext cx="2243725" cy="109028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9028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09" name="Table 108">
            <a:extLst>
              <a:ext uri="{FF2B5EF4-FFF2-40B4-BE49-F238E27FC236}">
                <a16:creationId xmlns:a16="http://schemas.microsoft.com/office/drawing/2014/main" id="{E1E1171C-9C16-254E-86F0-F5AC86404D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383252"/>
              </p:ext>
            </p:extLst>
          </p:nvPr>
        </p:nvGraphicFramePr>
        <p:xfrm>
          <a:off x="9400645" y="4260837"/>
          <a:ext cx="2334057" cy="109028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334057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9028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2175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AFDB4CB-3FDA-F942-9935-CAA8A0DA1A92}"/>
              </a:ext>
            </a:extLst>
          </p:cNvPr>
          <p:cNvGrpSpPr/>
          <p:nvPr/>
        </p:nvGrpSpPr>
        <p:grpSpPr>
          <a:xfrm>
            <a:off x="0" y="0"/>
            <a:ext cx="12192000" cy="868884"/>
            <a:chOff x="0" y="0"/>
            <a:chExt cx="12192000" cy="868884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E87F5479-62E9-DD46-BC7C-138A850C2103}"/>
                </a:ext>
              </a:extLst>
            </p:cNvPr>
            <p:cNvSpPr/>
            <p:nvPr/>
          </p:nvSpPr>
          <p:spPr>
            <a:xfrm>
              <a:off x="0" y="1"/>
              <a:ext cx="10338318" cy="868883"/>
            </a:xfrm>
            <a:prstGeom prst="rect">
              <a:avLst/>
            </a:prstGeom>
            <a:solidFill>
              <a:srgbClr val="1A2B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C8CD04A0-DA02-0F41-947E-0EA3107368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5297"/>
            <a:stretch/>
          </p:blipFill>
          <p:spPr>
            <a:xfrm>
              <a:off x="10124238" y="0"/>
              <a:ext cx="2067762" cy="868884"/>
            </a:xfrm>
            <a:prstGeom prst="rect">
              <a:avLst/>
            </a:prstGeom>
          </p:spPr>
        </p:pic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0E22250-8CDF-B644-8A49-233095054E6F}"/>
              </a:ext>
            </a:extLst>
          </p:cNvPr>
          <p:cNvSpPr/>
          <p:nvPr/>
        </p:nvSpPr>
        <p:spPr>
          <a:xfrm>
            <a:off x="0" y="817405"/>
            <a:ext cx="12192000" cy="59513"/>
          </a:xfrm>
          <a:prstGeom prst="rect">
            <a:avLst/>
          </a:prstGeom>
          <a:solidFill>
            <a:srgbClr val="3791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7913C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AFB616A-5487-DB46-8CFC-46510996BD66}"/>
              </a:ext>
            </a:extLst>
          </p:cNvPr>
          <p:cNvSpPr/>
          <p:nvPr/>
        </p:nvSpPr>
        <p:spPr>
          <a:xfrm>
            <a:off x="234332" y="2138785"/>
            <a:ext cx="13529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+mj-lt"/>
              </a:rPr>
              <a:t>OPPORTUNITIES</a:t>
            </a:r>
            <a:endParaRPr lang="en-US" sz="1400" b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62DC1E5-DA12-E147-B7FA-45CD2CB27C69}"/>
              </a:ext>
            </a:extLst>
          </p:cNvPr>
          <p:cNvSpPr/>
          <p:nvPr/>
        </p:nvSpPr>
        <p:spPr>
          <a:xfrm>
            <a:off x="234332" y="3324922"/>
            <a:ext cx="11523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+mj-lt"/>
              </a:rPr>
              <a:t>COMPETITOR</a:t>
            </a:r>
            <a:br>
              <a:rPr lang="en-US" sz="1400" b="1" dirty="0">
                <a:latin typeface="+mj-lt"/>
              </a:rPr>
            </a:br>
            <a:r>
              <a:rPr lang="en-US" sz="1400" b="1" dirty="0">
                <a:latin typeface="+mj-lt"/>
              </a:rPr>
              <a:t>MESSAGING</a:t>
            </a:r>
            <a:endParaRPr lang="en-US" sz="1400" b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016FA440-487A-A142-AC0A-AC134A4A7212}"/>
              </a:ext>
            </a:extLst>
          </p:cNvPr>
          <p:cNvSpPr/>
          <p:nvPr/>
        </p:nvSpPr>
        <p:spPr>
          <a:xfrm>
            <a:off x="234332" y="4692732"/>
            <a:ext cx="8861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+mj-lt"/>
              </a:rPr>
              <a:t>FORMATS</a:t>
            </a:r>
            <a:endParaRPr lang="en-US" sz="1400" b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A29245A-22C5-C44C-B471-A20CCB1D16AC}"/>
              </a:ext>
            </a:extLst>
          </p:cNvPr>
          <p:cNvSpPr/>
          <p:nvPr/>
        </p:nvSpPr>
        <p:spPr>
          <a:xfrm>
            <a:off x="234332" y="5886706"/>
            <a:ext cx="9685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+mj-lt"/>
              </a:rPr>
              <a:t>CHANNELS</a:t>
            </a:r>
            <a:endParaRPr lang="en-US" sz="1400" b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7" name="Round Same Side Corner Rectangle 46">
            <a:extLst>
              <a:ext uri="{FF2B5EF4-FFF2-40B4-BE49-F238E27FC236}">
                <a16:creationId xmlns:a16="http://schemas.microsoft.com/office/drawing/2014/main" id="{B07FEF69-5CBB-AB45-9388-A9C826B95A49}"/>
              </a:ext>
            </a:extLst>
          </p:cNvPr>
          <p:cNvSpPr/>
          <p:nvPr/>
        </p:nvSpPr>
        <p:spPr>
          <a:xfrm rot="10800000">
            <a:off x="2190311" y="882026"/>
            <a:ext cx="2246607" cy="64130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2E81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dirty="0"/>
          </a:p>
        </p:txBody>
      </p:sp>
      <p:sp>
        <p:nvSpPr>
          <p:cNvPr id="48" name="Round Same Side Corner Rectangle 47">
            <a:extLst>
              <a:ext uri="{FF2B5EF4-FFF2-40B4-BE49-F238E27FC236}">
                <a16:creationId xmlns:a16="http://schemas.microsoft.com/office/drawing/2014/main" id="{1F6FFA8A-5051-9E4F-8570-13974D7E07C3}"/>
              </a:ext>
            </a:extLst>
          </p:cNvPr>
          <p:cNvSpPr/>
          <p:nvPr/>
        </p:nvSpPr>
        <p:spPr>
          <a:xfrm rot="10800000">
            <a:off x="4588737" y="882026"/>
            <a:ext cx="2246607" cy="64130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3791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sz="1600" dirty="0"/>
          </a:p>
        </p:txBody>
      </p:sp>
      <p:sp>
        <p:nvSpPr>
          <p:cNvPr id="49" name="Round Same Side Corner Rectangle 48">
            <a:extLst>
              <a:ext uri="{FF2B5EF4-FFF2-40B4-BE49-F238E27FC236}">
                <a16:creationId xmlns:a16="http://schemas.microsoft.com/office/drawing/2014/main" id="{0A0A47C5-AD5C-F249-BA7F-9E741BA248B9}"/>
              </a:ext>
            </a:extLst>
          </p:cNvPr>
          <p:cNvSpPr/>
          <p:nvPr/>
        </p:nvSpPr>
        <p:spPr>
          <a:xfrm rot="10800000">
            <a:off x="6976504" y="882026"/>
            <a:ext cx="2246607" cy="64130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68B7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dirty="0"/>
          </a:p>
        </p:txBody>
      </p:sp>
      <p:sp>
        <p:nvSpPr>
          <p:cNvPr id="52" name="Round Same Side Corner Rectangle 51">
            <a:extLst>
              <a:ext uri="{FF2B5EF4-FFF2-40B4-BE49-F238E27FC236}">
                <a16:creationId xmlns:a16="http://schemas.microsoft.com/office/drawing/2014/main" id="{245A7664-13A5-744D-9BCD-48A18F7E5B4F}"/>
              </a:ext>
            </a:extLst>
          </p:cNvPr>
          <p:cNvSpPr/>
          <p:nvPr/>
        </p:nvSpPr>
        <p:spPr>
          <a:xfrm rot="10800000">
            <a:off x="9404912" y="882026"/>
            <a:ext cx="2289150" cy="64130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87CB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09EE8A1-E6B8-DD48-82B2-A064710BADB1}"/>
              </a:ext>
            </a:extLst>
          </p:cNvPr>
          <p:cNvSpPr/>
          <p:nvPr/>
        </p:nvSpPr>
        <p:spPr>
          <a:xfrm>
            <a:off x="2810271" y="966544"/>
            <a:ext cx="977447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00" dirty="0">
                <a:solidFill>
                  <a:schemeClr val="bg1"/>
                </a:solidFill>
              </a:rPr>
              <a:t>Content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4815894-40DD-0B4A-B430-0DF0892592A7}"/>
              </a:ext>
            </a:extLst>
          </p:cNvPr>
          <p:cNvSpPr/>
          <p:nvPr/>
        </p:nvSpPr>
        <p:spPr>
          <a:xfrm>
            <a:off x="5102322" y="941761"/>
            <a:ext cx="1219436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90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FD057A9-1073-AC40-9B53-E983F782EEA9}"/>
              </a:ext>
            </a:extLst>
          </p:cNvPr>
          <p:cNvSpPr/>
          <p:nvPr/>
        </p:nvSpPr>
        <p:spPr>
          <a:xfrm>
            <a:off x="7660047" y="966544"/>
            <a:ext cx="838883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900" dirty="0">
                <a:solidFill>
                  <a:schemeClr val="bg1"/>
                </a:solidFill>
              </a:rPr>
              <a:t>Tactics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C66F980-C1FA-384A-844F-253B02F6DB98}"/>
              </a:ext>
            </a:extLst>
          </p:cNvPr>
          <p:cNvSpPr/>
          <p:nvPr/>
        </p:nvSpPr>
        <p:spPr>
          <a:xfrm>
            <a:off x="10267579" y="966544"/>
            <a:ext cx="593432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900" dirty="0">
                <a:solidFill>
                  <a:schemeClr val="bg1"/>
                </a:solidFill>
              </a:rPr>
              <a:t>KPIs</a:t>
            </a: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83CA8A70-D8EB-9646-AB8B-68D4B06A14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54241" y="418733"/>
            <a:ext cx="903878" cy="200062"/>
          </a:xfrm>
          <a:prstGeom prst="rect">
            <a:avLst/>
          </a:prstGeom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B4D0F32B-38B6-AB4F-B1CF-36F6383A75C9}"/>
              </a:ext>
            </a:extLst>
          </p:cNvPr>
          <p:cNvSpPr/>
          <p:nvPr/>
        </p:nvSpPr>
        <p:spPr>
          <a:xfrm>
            <a:off x="231743" y="182706"/>
            <a:ext cx="92560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800" b="1" dirty="0">
                <a:solidFill>
                  <a:schemeClr val="bg1"/>
                </a:solidFill>
                <a:latin typeface="+mj-lt"/>
              </a:rPr>
              <a:t>MARKETING STRATEGY &amp; CONTENT CREATION ALIGNEMENT</a:t>
            </a:r>
          </a:p>
        </p:txBody>
      </p:sp>
      <p:graphicFrame>
        <p:nvGraphicFramePr>
          <p:cNvPr id="72" name="Table 71">
            <a:extLst>
              <a:ext uri="{FF2B5EF4-FFF2-40B4-BE49-F238E27FC236}">
                <a16:creationId xmlns:a16="http://schemas.microsoft.com/office/drawing/2014/main" id="{C37B1573-9767-EE4E-A0DD-CE13CABB9F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601959"/>
              </p:ext>
            </p:extLst>
          </p:nvPr>
        </p:nvGraphicFramePr>
        <p:xfrm>
          <a:off x="2190312" y="5520727"/>
          <a:ext cx="2221487" cy="106901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21487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69010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73" name="Table 72">
            <a:extLst>
              <a:ext uri="{FF2B5EF4-FFF2-40B4-BE49-F238E27FC236}">
                <a16:creationId xmlns:a16="http://schemas.microsoft.com/office/drawing/2014/main" id="{B1957987-91FF-7C44-B0B1-BCF970FFA4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8279834"/>
              </p:ext>
            </p:extLst>
          </p:nvPr>
        </p:nvGraphicFramePr>
        <p:xfrm>
          <a:off x="4572611" y="5546772"/>
          <a:ext cx="2243725" cy="106901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69010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74" name="Table 73">
            <a:extLst>
              <a:ext uri="{FF2B5EF4-FFF2-40B4-BE49-F238E27FC236}">
                <a16:creationId xmlns:a16="http://schemas.microsoft.com/office/drawing/2014/main" id="{023C92F8-2CF2-A143-84E3-6AF8A0E0FA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449323"/>
              </p:ext>
            </p:extLst>
          </p:nvPr>
        </p:nvGraphicFramePr>
        <p:xfrm>
          <a:off x="6966695" y="5531781"/>
          <a:ext cx="2286130" cy="106901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86130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69010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75" name="Table 74">
            <a:extLst>
              <a:ext uri="{FF2B5EF4-FFF2-40B4-BE49-F238E27FC236}">
                <a16:creationId xmlns:a16="http://schemas.microsoft.com/office/drawing/2014/main" id="{3186F136-0D5F-744D-86EC-702F4FDC7C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815919"/>
              </p:ext>
            </p:extLst>
          </p:nvPr>
        </p:nvGraphicFramePr>
        <p:xfrm>
          <a:off x="9355098" y="5531781"/>
          <a:ext cx="2379604" cy="106901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379604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69010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76" name="Table 75">
            <a:extLst>
              <a:ext uri="{FF2B5EF4-FFF2-40B4-BE49-F238E27FC236}">
                <a16:creationId xmlns:a16="http://schemas.microsoft.com/office/drawing/2014/main" id="{FCFAF99A-2EA9-054E-B698-BF7D2F17DF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910657"/>
              </p:ext>
            </p:extLst>
          </p:nvPr>
        </p:nvGraphicFramePr>
        <p:xfrm>
          <a:off x="2190312" y="1748137"/>
          <a:ext cx="2243725" cy="109028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9028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77" name="Table 76">
            <a:extLst>
              <a:ext uri="{FF2B5EF4-FFF2-40B4-BE49-F238E27FC236}">
                <a16:creationId xmlns:a16="http://schemas.microsoft.com/office/drawing/2014/main" id="{3D671196-68C0-CF4C-B03F-D9F64071F2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645615"/>
              </p:ext>
            </p:extLst>
          </p:nvPr>
        </p:nvGraphicFramePr>
        <p:xfrm>
          <a:off x="4594849" y="1748137"/>
          <a:ext cx="2243725" cy="109028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9028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78" name="Table 77">
            <a:extLst>
              <a:ext uri="{FF2B5EF4-FFF2-40B4-BE49-F238E27FC236}">
                <a16:creationId xmlns:a16="http://schemas.microsoft.com/office/drawing/2014/main" id="{4625D123-653A-5C4A-94EF-74FCE17088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4484459"/>
              </p:ext>
            </p:extLst>
          </p:nvPr>
        </p:nvGraphicFramePr>
        <p:xfrm>
          <a:off x="7012242" y="1748137"/>
          <a:ext cx="2243725" cy="109028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9028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79" name="Table 78">
            <a:extLst>
              <a:ext uri="{FF2B5EF4-FFF2-40B4-BE49-F238E27FC236}">
                <a16:creationId xmlns:a16="http://schemas.microsoft.com/office/drawing/2014/main" id="{9D9BEBF2-EF98-D247-9BE4-B795EB583B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1633073"/>
              </p:ext>
            </p:extLst>
          </p:nvPr>
        </p:nvGraphicFramePr>
        <p:xfrm>
          <a:off x="9400645" y="1748137"/>
          <a:ext cx="2334057" cy="109028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334057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9028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80" name="Table 79">
            <a:extLst>
              <a:ext uri="{FF2B5EF4-FFF2-40B4-BE49-F238E27FC236}">
                <a16:creationId xmlns:a16="http://schemas.microsoft.com/office/drawing/2014/main" id="{23AFBAAB-1B43-3B40-AA30-1FED1324A5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7787228"/>
              </p:ext>
            </p:extLst>
          </p:nvPr>
        </p:nvGraphicFramePr>
        <p:xfrm>
          <a:off x="2190312" y="3009627"/>
          <a:ext cx="2243725" cy="109028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9028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81" name="Table 80">
            <a:extLst>
              <a:ext uri="{FF2B5EF4-FFF2-40B4-BE49-F238E27FC236}">
                <a16:creationId xmlns:a16="http://schemas.microsoft.com/office/drawing/2014/main" id="{747499C9-58D8-1240-89A3-5C10731ED4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5194016"/>
              </p:ext>
            </p:extLst>
          </p:nvPr>
        </p:nvGraphicFramePr>
        <p:xfrm>
          <a:off x="4594849" y="3009627"/>
          <a:ext cx="2243725" cy="109028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9028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82" name="Table 81">
            <a:extLst>
              <a:ext uri="{FF2B5EF4-FFF2-40B4-BE49-F238E27FC236}">
                <a16:creationId xmlns:a16="http://schemas.microsoft.com/office/drawing/2014/main" id="{1343E3BE-B122-8043-A5AE-8DE8C5C2AD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19924"/>
              </p:ext>
            </p:extLst>
          </p:nvPr>
        </p:nvGraphicFramePr>
        <p:xfrm>
          <a:off x="7012242" y="3009627"/>
          <a:ext cx="2243725" cy="109028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9028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83" name="Table 82">
            <a:extLst>
              <a:ext uri="{FF2B5EF4-FFF2-40B4-BE49-F238E27FC236}">
                <a16:creationId xmlns:a16="http://schemas.microsoft.com/office/drawing/2014/main" id="{B97203B1-2639-5742-AEBF-B4B54AE07B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8656902"/>
              </p:ext>
            </p:extLst>
          </p:nvPr>
        </p:nvGraphicFramePr>
        <p:xfrm>
          <a:off x="9400645" y="3009627"/>
          <a:ext cx="2334057" cy="109028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334057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9028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84" name="Table 83">
            <a:extLst>
              <a:ext uri="{FF2B5EF4-FFF2-40B4-BE49-F238E27FC236}">
                <a16:creationId xmlns:a16="http://schemas.microsoft.com/office/drawing/2014/main" id="{5557F621-94AB-4146-A6F2-919A9F057F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4771233"/>
              </p:ext>
            </p:extLst>
          </p:nvPr>
        </p:nvGraphicFramePr>
        <p:xfrm>
          <a:off x="2190312" y="4260837"/>
          <a:ext cx="2243725" cy="109028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9028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85" name="Table 84">
            <a:extLst>
              <a:ext uri="{FF2B5EF4-FFF2-40B4-BE49-F238E27FC236}">
                <a16:creationId xmlns:a16="http://schemas.microsoft.com/office/drawing/2014/main" id="{F7526AB0-88B6-0A45-ACA9-8DCDE0F48E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5004741"/>
              </p:ext>
            </p:extLst>
          </p:nvPr>
        </p:nvGraphicFramePr>
        <p:xfrm>
          <a:off x="4594849" y="4260837"/>
          <a:ext cx="2243725" cy="109028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9028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86" name="Table 85">
            <a:extLst>
              <a:ext uri="{FF2B5EF4-FFF2-40B4-BE49-F238E27FC236}">
                <a16:creationId xmlns:a16="http://schemas.microsoft.com/office/drawing/2014/main" id="{53271B6E-DA65-C940-8E66-AA5AF417C0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917037"/>
              </p:ext>
            </p:extLst>
          </p:nvPr>
        </p:nvGraphicFramePr>
        <p:xfrm>
          <a:off x="7012242" y="4260837"/>
          <a:ext cx="2243725" cy="109028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43725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9028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87" name="Table 86">
            <a:extLst>
              <a:ext uri="{FF2B5EF4-FFF2-40B4-BE49-F238E27FC236}">
                <a16:creationId xmlns:a16="http://schemas.microsoft.com/office/drawing/2014/main" id="{1117B072-7B35-3640-B6E3-6DB85405D9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589536"/>
              </p:ext>
            </p:extLst>
          </p:nvPr>
        </p:nvGraphicFramePr>
        <p:xfrm>
          <a:off x="9400645" y="4260837"/>
          <a:ext cx="2334057" cy="1090289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334057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90289">
                <a:tc>
                  <a:txBody>
                    <a:bodyPr/>
                    <a:lstStyle/>
                    <a:p>
                      <a:endParaRPr lang="en-US" sz="1100" b="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1290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86C0981A-20F4-0041-BA40-B3516E7349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24000" y="2578254"/>
            <a:ext cx="9144000" cy="2490831"/>
          </a:xfrm>
        </p:spPr>
        <p:txBody>
          <a:bodyPr anchor="t"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+mn-lt"/>
              </a:rPr>
              <a:t>Reinvent the way you compete.</a:t>
            </a:r>
          </a:p>
        </p:txBody>
      </p:sp>
      <p:sp>
        <p:nvSpPr>
          <p:cNvPr id="17" name="Title 3"/>
          <p:cNvSpPr txBox="1">
            <a:spLocks/>
          </p:cNvSpPr>
          <p:nvPr/>
        </p:nvSpPr>
        <p:spPr>
          <a:xfrm>
            <a:off x="1309422" y="3149172"/>
            <a:ext cx="9144000" cy="771751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err="1">
                <a:solidFill>
                  <a:schemeClr val="bg1"/>
                </a:solidFill>
              </a:rPr>
              <a:t>www.kompyte.com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39629" y="4350592"/>
            <a:ext cx="5446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tx1">
                    <a:alpha val="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https://www.kompyte.com/register?utm_medium=h2hbctemplate&amp;utm_source=website</a:t>
            </a:r>
            <a:r>
              <a:rPr lang="en-US" sz="600" dirty="0">
                <a:solidFill>
                  <a:schemeClr val="tx1">
                    <a:alpha val="0"/>
                  </a:schemeClr>
                </a:solidFill>
              </a:rPr>
              <a:t> </a:t>
            </a:r>
          </a:p>
          <a:p>
            <a:endParaRPr lang="en-US" sz="600" dirty="0">
              <a:solidFill>
                <a:schemeClr val="tx1">
                  <a:alpha val="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6780" y="4028413"/>
            <a:ext cx="2466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START NOW FREE TRIAL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08471" y="3878401"/>
            <a:ext cx="5446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tx1">
                    <a:alpha val="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https://www.kompyte.com/register?utm_medium=h2hbctemplate&amp;utm_source=website</a:t>
            </a:r>
            <a:r>
              <a:rPr lang="en-US" sz="600" dirty="0">
                <a:solidFill>
                  <a:schemeClr val="tx1">
                    <a:alpha val="0"/>
                  </a:schemeClr>
                </a:solidFill>
              </a:rPr>
              <a:t> </a:t>
            </a:r>
          </a:p>
          <a:p>
            <a:endParaRPr lang="en-US" sz="600" dirty="0">
              <a:solidFill>
                <a:schemeClr val="tx1">
                  <a:alpha val="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36469" y="5069087"/>
            <a:ext cx="5446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tx1">
                    <a:alpha val="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https://www.kompyte.com/register?utm_medium=h2hbctemplate&amp;utm_source=website</a:t>
            </a:r>
            <a:r>
              <a:rPr lang="en-US" sz="600" dirty="0">
                <a:solidFill>
                  <a:schemeClr val="tx1">
                    <a:alpha val="0"/>
                  </a:schemeClr>
                </a:solidFill>
              </a:rPr>
              <a:t> </a:t>
            </a:r>
          </a:p>
          <a:p>
            <a:endParaRPr lang="en-US" sz="600" dirty="0"/>
          </a:p>
        </p:txBody>
      </p:sp>
      <p:sp>
        <p:nvSpPr>
          <p:cNvPr id="18" name="TextBox 17"/>
          <p:cNvSpPr txBox="1"/>
          <p:nvPr/>
        </p:nvSpPr>
        <p:spPr>
          <a:xfrm>
            <a:off x="4419966" y="3869006"/>
            <a:ext cx="5446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tx1">
                    <a:alpha val="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https://www.kompyte.com/register?utm_medium=h2hbctemplate&amp;utm_source=website</a:t>
            </a:r>
            <a:r>
              <a:rPr lang="en-US" sz="600" dirty="0">
                <a:solidFill>
                  <a:schemeClr val="tx1">
                    <a:alpha val="0"/>
                  </a:schemeClr>
                </a:solidFill>
              </a:rPr>
              <a:t> </a:t>
            </a:r>
          </a:p>
          <a:p>
            <a:endParaRPr lang="en-US" sz="600" dirty="0"/>
          </a:p>
        </p:txBody>
      </p:sp>
      <p:sp>
        <p:nvSpPr>
          <p:cNvPr id="19" name="TextBox 18"/>
          <p:cNvSpPr txBox="1"/>
          <p:nvPr/>
        </p:nvSpPr>
        <p:spPr>
          <a:xfrm>
            <a:off x="4375643" y="4099838"/>
            <a:ext cx="5446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tx1">
                    <a:alpha val="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https://www.kompyte.com/register?utm_medium=h2hbctemplate&amp;utm_source=website</a:t>
            </a:r>
            <a:r>
              <a:rPr lang="en-US" sz="600" dirty="0">
                <a:solidFill>
                  <a:schemeClr val="tx1">
                    <a:alpha val="0"/>
                  </a:schemeClr>
                </a:solidFill>
              </a:rPr>
              <a:t> </a:t>
            </a:r>
          </a:p>
          <a:p>
            <a:endParaRPr lang="en-US" sz="600" dirty="0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6C9732B8-234C-F34C-9044-04FF38282321}"/>
              </a:ext>
            </a:extLst>
          </p:cNvPr>
          <p:cNvSpPr/>
          <p:nvPr/>
        </p:nvSpPr>
        <p:spPr>
          <a:xfrm>
            <a:off x="4536469" y="3909032"/>
            <a:ext cx="2606501" cy="605244"/>
          </a:xfrm>
          <a:prstGeom prst="roundRect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8790AC2-7818-8A49-A2E2-B4AFD35507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53422" y="509358"/>
            <a:ext cx="1264954" cy="279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376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1A2A35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ntent &amp; Growth Marketing Template " id="{265C81D8-8580-EC46-95A4-CBA0979F7991}" vid="{D6C61FBD-FFEC-E34C-B5D4-9198E2E9400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602</TotalTime>
  <Words>206</Words>
  <Application>Microsoft Macintosh PowerPoint</Application>
  <PresentationFormat>Widescreen</PresentationFormat>
  <Paragraphs>56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CONTENT &amp; GROWTH MARKETING  Template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Reinvent the way you compete.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Content &amp; Growth Marketing Template  </dc:title>
  <dc:subject/>
  <dc:creator>Konstantina</dc:creator>
  <cp:keywords>Win-Loss Battle Card Template</cp:keywords>
  <dc:description/>
  <cp:lastModifiedBy>Konstantina</cp:lastModifiedBy>
  <cp:revision>20</cp:revision>
  <cp:lastPrinted>2020-04-14T19:18:19Z</cp:lastPrinted>
  <dcterms:created xsi:type="dcterms:W3CDTF">2020-04-14T09:17:24Z</dcterms:created>
  <dcterms:modified xsi:type="dcterms:W3CDTF">2020-04-14T19:23:26Z</dcterms:modified>
  <cp:category/>
</cp:coreProperties>
</file>